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FC5A104-9723-4F1E-A1D8-55D074968114}" type="datetimeFigureOut">
              <a:rPr lang="en-US" smtClean="0"/>
              <a:t>12/16/2014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8B7DF323-F043-4CF2-9BA1-58BFB1254DD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SAPR Quick reference guide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3/C PCA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03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Objectives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i="1" dirty="0"/>
              <a:t>Define bystander intervention and understand the factors that may inhibit intervention from a bystander</a:t>
            </a:r>
            <a:endParaRPr lang="en-US" dirty="0"/>
          </a:p>
          <a:p>
            <a:pPr lvl="0"/>
            <a:r>
              <a:rPr lang="en-US" i="1" dirty="0"/>
              <a:t>Define consent and understand how consent can be obtained during sexual acts</a:t>
            </a:r>
            <a:endParaRPr lang="en-US" dirty="0"/>
          </a:p>
          <a:p>
            <a:pPr lvl="0"/>
            <a:r>
              <a:rPr lang="en-US" i="1" dirty="0"/>
              <a:t>Understand social stereotypes of both men and women and the pressure of social conformity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15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Bystander Intervention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/>
              <a:t>An individual or group of individuals (bystanders) witness a situation between other people developing that could turn into something bad or dangerous, and the bystanders choose to act to stop it from escalating any further (intervention</a:t>
            </a:r>
            <a:r>
              <a:rPr lang="en-US" sz="2800" dirty="0" smtClean="0"/>
              <a:t>)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dirty="0"/>
              <a:t>Internal Stages of Bystander Intervention</a:t>
            </a:r>
          </a:p>
          <a:p>
            <a:pPr lvl="1"/>
            <a:r>
              <a:rPr lang="en-US" dirty="0"/>
              <a:t>Notice the event</a:t>
            </a:r>
          </a:p>
          <a:p>
            <a:pPr lvl="1"/>
            <a:r>
              <a:rPr lang="en-US" dirty="0"/>
              <a:t>Interpret the event as a problem</a:t>
            </a:r>
          </a:p>
          <a:p>
            <a:pPr lvl="1"/>
            <a:r>
              <a:rPr lang="en-US" dirty="0"/>
              <a:t>Determine whether or not you are responsible for dealing with the problem</a:t>
            </a:r>
          </a:p>
          <a:p>
            <a:pPr lvl="1"/>
            <a:r>
              <a:rPr lang="en-US" dirty="0"/>
              <a:t>Determine whether or not you have the skills and resources to </a:t>
            </a:r>
            <a:r>
              <a:rPr lang="en-US" dirty="0" smtClean="0"/>
              <a:t>act</a:t>
            </a:r>
          </a:p>
          <a:p>
            <a:pPr lvl="1"/>
            <a:r>
              <a:rPr lang="en-US" dirty="0" smtClean="0"/>
              <a:t>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25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Obstacles to Intervening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might not know the people involved in the potentially bad situation</a:t>
            </a:r>
          </a:p>
          <a:p>
            <a:r>
              <a:rPr lang="en-US" dirty="0" smtClean="0"/>
              <a:t>We might not know how to intervene</a:t>
            </a:r>
          </a:p>
          <a:p>
            <a:pPr lvl="0"/>
            <a:r>
              <a:rPr lang="en-US" dirty="0"/>
              <a:t>Nobody else is doing anything, so it must not be a big deal </a:t>
            </a:r>
          </a:p>
          <a:p>
            <a:r>
              <a:rPr lang="en-US" dirty="0" smtClean="0"/>
              <a:t>We might not want to be rude or interrupt something we don’t think is our business</a:t>
            </a:r>
          </a:p>
          <a:p>
            <a:r>
              <a:rPr lang="en-US" dirty="0" smtClean="0"/>
              <a:t>We might not want our friends to be mad at us</a:t>
            </a:r>
          </a:p>
          <a:p>
            <a:r>
              <a:rPr lang="en-US" dirty="0" smtClean="0"/>
              <a:t>We might not want to do it alone, someone else will do something if it really is a dangerous situation</a:t>
            </a:r>
          </a:p>
          <a:p>
            <a:r>
              <a:rPr lang="en-US" dirty="0" smtClean="0"/>
              <a:t>We might not think anything bad will really happen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729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Social Conformity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 smtClean="0"/>
              <a:t>Adherence to a group’s social patterns, standards or expectations in order to fit in with the group</a:t>
            </a:r>
          </a:p>
          <a:p>
            <a:pPr lvl="0"/>
            <a:r>
              <a:rPr lang="en-US" dirty="0" smtClean="0"/>
              <a:t>Individual may internally disagree, but still conforms regardless, in order to not “stand out” from the crowd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Possible reasons for Social Conformity </a:t>
            </a:r>
          </a:p>
          <a:p>
            <a:pPr lvl="1"/>
            <a:r>
              <a:rPr lang="en-US" dirty="0" smtClean="0"/>
              <a:t>Individual thinks </a:t>
            </a:r>
            <a:r>
              <a:rPr lang="en-US" dirty="0"/>
              <a:t>there’s a logical explanation for why everyone is doing </a:t>
            </a:r>
            <a:r>
              <a:rPr lang="en-US" dirty="0" smtClean="0"/>
              <a:t>it</a:t>
            </a:r>
          </a:p>
          <a:p>
            <a:pPr lvl="1"/>
            <a:r>
              <a:rPr lang="en-US" dirty="0" smtClean="0"/>
              <a:t>Individual doesn’t want </a:t>
            </a:r>
            <a:r>
              <a:rPr lang="en-US" dirty="0"/>
              <a:t>to be embarrassed for not following </a:t>
            </a:r>
            <a:r>
              <a:rPr lang="en-US" dirty="0" smtClean="0"/>
              <a:t>along</a:t>
            </a:r>
          </a:p>
          <a:p>
            <a:pPr lvl="1"/>
            <a:r>
              <a:rPr lang="en-US" dirty="0" smtClean="0"/>
              <a:t>Desire to fit in</a:t>
            </a:r>
          </a:p>
          <a:p>
            <a:pPr lvl="1"/>
            <a:r>
              <a:rPr lang="en-US" dirty="0" smtClean="0"/>
              <a:t>Individual sees a pattern of behavior in the group, and thinks that is normal for the group, so chooses to comply and/or not change social norms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022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Consent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800" dirty="0"/>
              <a:t>Everyone is fully conscious and </a:t>
            </a:r>
            <a:r>
              <a:rPr lang="en-US" sz="2800" dirty="0" smtClean="0"/>
              <a:t>aware</a:t>
            </a:r>
            <a:endParaRPr lang="en-US" sz="2800" dirty="0"/>
          </a:p>
          <a:p>
            <a:pPr lvl="0"/>
            <a:r>
              <a:rPr lang="en-US" sz="2800" dirty="0" smtClean="0"/>
              <a:t>Everyone is fully </a:t>
            </a:r>
            <a:r>
              <a:rPr lang="en-US" sz="2800" dirty="0"/>
              <a:t>participating in the event</a:t>
            </a:r>
          </a:p>
          <a:p>
            <a:pPr lvl="0"/>
            <a:r>
              <a:rPr lang="en-US" sz="2800" dirty="0"/>
              <a:t>There is no physical force, threat of force, or </a:t>
            </a:r>
            <a:r>
              <a:rPr lang="en-US" sz="2800" dirty="0" smtClean="0"/>
              <a:t>fraud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48517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Social Stereotypes – Men/Women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Set of behaviors assigned to both men and women based on assumptions for the entire gender rather than the individuals</a:t>
            </a:r>
          </a:p>
          <a:p>
            <a:pPr lvl="0"/>
            <a:r>
              <a:rPr lang="en-US" dirty="0" smtClean="0"/>
              <a:t>There is social pressure for women and men to act a certain way in order to fit in with the stereotypes assigned to them</a:t>
            </a:r>
          </a:p>
          <a:p>
            <a:pPr lvl="1"/>
            <a:r>
              <a:rPr lang="en-US" dirty="0" smtClean="0"/>
              <a:t>Could be harmful to themselves or others</a:t>
            </a:r>
          </a:p>
          <a:p>
            <a:pPr lvl="1"/>
            <a:r>
              <a:rPr lang="en-US" dirty="0" smtClean="0"/>
              <a:t>Social consequences for not conforming</a:t>
            </a:r>
          </a:p>
          <a:p>
            <a:pPr lvl="0"/>
            <a:endParaRPr lang="en-US" dirty="0" smtClean="0"/>
          </a:p>
          <a:p>
            <a:pPr lvl="0"/>
            <a:endParaRPr lang="en-US" dirty="0"/>
          </a:p>
          <a:p>
            <a:pPr marL="0" lv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3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592</TotalTime>
  <Words>408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Clarity</vt:lpstr>
      <vt:lpstr>SAPR Quick reference guide</vt:lpstr>
      <vt:lpstr>Objectives</vt:lpstr>
      <vt:lpstr>Bystander Intervention</vt:lpstr>
      <vt:lpstr>Obstacles to Intervening</vt:lpstr>
      <vt:lpstr>Social Conformity</vt:lpstr>
      <vt:lpstr>Consent</vt:lpstr>
      <vt:lpstr>Social Stereotypes – Men/Women</vt:lpstr>
    </vt:vector>
  </TitlesOfParts>
  <Company>USNA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SAPR Quick reference guide</dc:title>
  <dc:creator>Windows User</dc:creator>
  <cp:lastModifiedBy>Windows User</cp:lastModifiedBy>
  <cp:revision>28</cp:revision>
  <dcterms:created xsi:type="dcterms:W3CDTF">2014-12-05T16:40:41Z</dcterms:created>
  <dcterms:modified xsi:type="dcterms:W3CDTF">2014-12-16T18:08:37Z</dcterms:modified>
</cp:coreProperties>
</file>